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7" r:id="rId1"/>
  </p:sldMasterIdLst>
  <p:sldIdLst>
    <p:sldId id="350" r:id="rId2"/>
    <p:sldId id="356" r:id="rId3"/>
    <p:sldId id="345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a Janssens de Vroom | WMDA" initials="AJdV|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C8"/>
    <a:srgbClr val="BE1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4" autoAdjust="0"/>
    <p:restoredTop sz="94225" autoAdjust="0"/>
  </p:normalViewPr>
  <p:slideViewPr>
    <p:cSldViewPr>
      <p:cViewPr varScale="1">
        <p:scale>
          <a:sx n="71" d="100"/>
          <a:sy n="71" d="100"/>
        </p:scale>
        <p:origin x="10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2400300" y="3580116"/>
            <a:ext cx="13487400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57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2791" y="6528816"/>
            <a:ext cx="10202418" cy="185984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95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0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79668" y="1405890"/>
            <a:ext cx="1947912" cy="7475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6705" y="1405890"/>
            <a:ext cx="9297734" cy="7475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0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2400300" y="3580116"/>
            <a:ext cx="13487400" cy="24688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57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2791" y="6528698"/>
            <a:ext cx="10202418" cy="1897623"/>
          </a:xfrm>
        </p:spPr>
        <p:txBody>
          <a:bodyPr anchor="t" anchorCtr="1"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29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2868" y="3957066"/>
            <a:ext cx="6407657" cy="4652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07473" y="3957066"/>
            <a:ext cx="6405371" cy="4652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154" y="3470150"/>
            <a:ext cx="6405372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5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5154" y="4714875"/>
            <a:ext cx="6405372" cy="3895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07474" y="4714875"/>
            <a:ext cx="6380226" cy="3895164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07474" y="3470150"/>
            <a:ext cx="6405372" cy="1056131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2850" b="0" cap="all" spc="15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685800" indent="0">
              <a:buNone/>
              <a:defRPr sz="285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8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6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57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7008" y="3365743"/>
            <a:ext cx="6729984" cy="1712246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33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4120" y="1207008"/>
            <a:ext cx="7223760" cy="7872984"/>
          </a:xfrm>
        </p:spPr>
        <p:txBody>
          <a:bodyPr>
            <a:normAutofit/>
          </a:bodyPr>
          <a:lstStyle>
            <a:lvl1pPr>
              <a:defRPr sz="285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352" y="5324877"/>
            <a:ext cx="5692140" cy="3291054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07009" y="9354312"/>
            <a:ext cx="7687196" cy="48006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7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9143999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12785" y="3365742"/>
            <a:ext cx="6742497" cy="170196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33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3999" y="0"/>
            <a:ext cx="9153146" cy="10287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3352" y="5324878"/>
            <a:ext cx="5692140" cy="329105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07009" y="9354312"/>
            <a:ext cx="7687196" cy="48006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3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346704" y="1447038"/>
            <a:ext cx="11594592" cy="17830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704" y="3957067"/>
            <a:ext cx="11594592" cy="46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2144" y="9358224"/>
            <a:ext cx="4130619" cy="4859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301" y="9354312"/>
            <a:ext cx="8851784" cy="4800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38383" y="9326880"/>
            <a:ext cx="548640" cy="54864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65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5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4200" kern="1200" cap="all" spc="3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287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71450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96929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470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025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24163" indent="-342900" algn="l" defTabSz="13716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7BC7-8421-1E4D-8A10-1F59E687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300" y="3300852"/>
            <a:ext cx="13487400" cy="2748144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 anchor="ctr">
            <a:normAutofit/>
          </a:bodyPr>
          <a:lstStyle/>
          <a:p>
            <a:pPr algn="l"/>
            <a:r>
              <a:rPr lang="en-US" sz="5000" b="1" dirty="0">
                <a:latin typeface="Merriweather Sans" pitchFamily="2" charset="77"/>
                <a:cs typeface="Calibri" panose="020F0502020204030204" pitchFamily="34" charset="0"/>
              </a:rPr>
              <a:t>WMDA Global trends report</a:t>
            </a:r>
            <a:br>
              <a:rPr lang="en-US" sz="5000" b="1" dirty="0">
                <a:latin typeface="Merriweather Sans" pitchFamily="2" charset="77"/>
                <a:cs typeface="Calibri" panose="020F0502020204030204" pitchFamily="34" charset="0"/>
              </a:rPr>
            </a:br>
            <a:r>
              <a:rPr lang="en-US" sz="5000" b="1" dirty="0">
                <a:latin typeface="Merriweather Sans" pitchFamily="2" charset="77"/>
                <a:cs typeface="Calibri" panose="020F0502020204030204" pitchFamily="34" charset="0"/>
              </a:rPr>
              <a:t>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B54CA-83DC-3F4A-88D9-44A8C9324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1176" y="6328260"/>
            <a:ext cx="9866524" cy="1859841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Merriweather Sans Light" pitchFamily="2" charset="77"/>
                <a:cs typeface="Calibri" panose="020F0502020204030204" pitchFamily="34" charset="0"/>
              </a:rPr>
              <a:t>WMDA Search &amp; Match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E360B-40BE-6F48-9E3F-794CAB81F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491768"/>
            <a:ext cx="3620876" cy="152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7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7103B6-55F4-B14B-9BDB-EDCBBCD21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98" y="342900"/>
            <a:ext cx="8629902" cy="9944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  <a:latin typeface="Merriweather Sans" pitchFamily="2" charset="77"/>
              </a:rPr>
              <a:t>Mean TNC (10*7) of listed cord blood units (country, top 10)</a:t>
            </a:r>
          </a:p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latin typeface="Merriweather Sans" pitchFamily="2" charset="77"/>
              </a:rPr>
              <a:t>WMDA Search &amp; Match Service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7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  <a:latin typeface="Merriweather Sans" pitchFamily="2" charset="77"/>
              </a:rPr>
              <a:t>Unrelated donor/cord blood unit searches (country, top 10)</a:t>
            </a:r>
          </a:p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latin typeface="Merriweather Sans" pitchFamily="2" charset="77"/>
              </a:rPr>
              <a:t>WMDA Search &amp; Match Service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A768CB-5361-1D48-B24B-FD7EA262C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485900"/>
            <a:ext cx="18440400" cy="906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Merriweather Sans" pitchFamily="2" charset="77"/>
              </a:rPr>
              <a:t>Unrelated donor / cord blood unit searches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Merriweather Sans" pitchFamily="2" charset="77"/>
              </a:rPr>
              <a:t>WMDA Search &amp; Match Service 2017-2022</a:t>
            </a:r>
            <a:endParaRPr lang="en-US" sz="2800" b="1" cap="all" spc="200" dirty="0">
              <a:solidFill>
                <a:schemeClr val="bg1"/>
              </a:solidFill>
              <a:latin typeface="Merriweather Sans" pitchFamily="2" charset="77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827D87-F0CC-0F46-BEEB-E2E1C7C24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90" y="1485900"/>
            <a:ext cx="18677890" cy="88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9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Merriweather Sans" pitchFamily="2" charset="77"/>
              </a:rPr>
              <a:t>Search types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Merriweather Sans" pitchFamily="2" charset="77"/>
              </a:rPr>
              <a:t>WMDA Search &amp; Match Service 2017-2022</a:t>
            </a:r>
            <a:endParaRPr lang="en-US" sz="2800" b="1" cap="all" spc="200" dirty="0">
              <a:solidFill>
                <a:schemeClr val="bg1"/>
              </a:solidFill>
              <a:latin typeface="Merriweather Sans" pitchFamily="2" charset="77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165AC-E7FE-864D-A829-658F28C37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395" y="1488139"/>
            <a:ext cx="18753995" cy="883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06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FE0282-4304-C24B-B2A5-E585CD6DE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044" y="723900"/>
            <a:ext cx="20427844" cy="9563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Merriweather Sans" pitchFamily="2" charset="77"/>
              </a:rPr>
              <a:t>Search results</a:t>
            </a:r>
          </a:p>
          <a:p>
            <a:pPr lvl="1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Merriweather Sans" pitchFamily="2" charset="77"/>
              </a:rPr>
              <a:t>WMDA Search &amp; Match Service 2017-2022</a:t>
            </a:r>
            <a:endParaRPr lang="en-US" sz="2800" b="1" cap="all" spc="200" dirty="0">
              <a:solidFill>
                <a:schemeClr val="bg1"/>
              </a:solidFill>
              <a:latin typeface="Merriweather Sans" pitchFamily="2" charset="77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6B62E5-DFD4-9541-AD72-FA9A2DA1F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94863"/>
            <a:ext cx="18287999" cy="8835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  <a:latin typeface="Merriweather Sans" pitchFamily="2" charset="77"/>
              </a:rPr>
              <a:t>Unrelated donors listed per 10,000 inhabitants (country, top 10)</a:t>
            </a:r>
          </a:p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latin typeface="Merriweather Sans" pitchFamily="2" charset="77"/>
              </a:rPr>
              <a:t>WMDA Search &amp; Match Service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90842-8846-7143-95BD-585E44685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1" y="1488139"/>
            <a:ext cx="19905478" cy="8836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  <a:latin typeface="Merriweather Sans" pitchFamily="2" charset="77"/>
              </a:rPr>
              <a:t>Unrelated donors listed per 10,000 inhabitants (continent)</a:t>
            </a:r>
          </a:p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latin typeface="Merriweather Sans" pitchFamily="2" charset="77"/>
              </a:rPr>
              <a:t>WMDA Search &amp; Match Service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5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D64FFE-0630-BC45-BAEE-981767CB2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51448"/>
            <a:ext cx="18440400" cy="96736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  <a:latin typeface="Merriweather Sans" pitchFamily="2" charset="77"/>
              </a:rPr>
              <a:t>Percentage HLA DNA typed unrelated donors (per loci)</a:t>
            </a:r>
          </a:p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latin typeface="Merriweather Sans" pitchFamily="2" charset="77"/>
              </a:rPr>
              <a:t>WMDA Search &amp; Match Service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08380-7CD4-2745-97EE-CB8C98344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7411"/>
            <a:ext cx="19278599" cy="8979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  <a:latin typeface="Merriweather Sans" pitchFamily="2" charset="77"/>
              </a:rPr>
              <a:t>Cord blood units listed per 10,000 inhabitants (country, top 10)</a:t>
            </a:r>
          </a:p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latin typeface="Merriweather Sans" pitchFamily="2" charset="77"/>
              </a:rPr>
              <a:t>WMDA Search &amp; Match Service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BB321B-64FB-344D-AF2D-B9BC2BB83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62"/>
            <a:ext cx="18288001" cy="9288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  <a:latin typeface="Merriweather Sans" pitchFamily="2" charset="77"/>
              </a:rPr>
              <a:t>Cord blood units listed per 10,000 inhabitants (continent)</a:t>
            </a:r>
          </a:p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latin typeface="Merriweather Sans" pitchFamily="2" charset="77"/>
              </a:rPr>
              <a:t>WMDA Search &amp; Match Service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6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A1530F-46B8-9845-882A-72E31D48E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13" y="723900"/>
            <a:ext cx="18408913" cy="960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  <a:latin typeface="Merriweather Sans" pitchFamily="2" charset="77"/>
              </a:rPr>
              <a:t>Percentage HLA DNA typed cord blood units (per loci)</a:t>
            </a:r>
          </a:p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latin typeface="Merriweather Sans" pitchFamily="2" charset="77"/>
              </a:rPr>
              <a:t>WMDA Search &amp; Match Service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6C2D74-C498-3744-BE0E-39D7B900CF41}"/>
              </a:ext>
            </a:extLst>
          </p:cNvPr>
          <p:cNvSpPr txBox="1"/>
          <p:nvPr/>
        </p:nvSpPr>
        <p:spPr>
          <a:xfrm>
            <a:off x="19560988" y="2779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30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  <a:latin typeface="Merriweather Sans" pitchFamily="2" charset="77"/>
              </a:rPr>
              <a:t>Unique HLA ABDR split unrelated donors/cord blood units added</a:t>
            </a:r>
          </a:p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latin typeface="Merriweather Sans" pitchFamily="2" charset="77"/>
              </a:rPr>
              <a:t>WMDA Search &amp; Match Service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D3EEA-E504-5840-9B81-49372BD2F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0" y="1866900"/>
            <a:ext cx="18439320" cy="80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0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51" y="114300"/>
            <a:ext cx="1803549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17A27A-B3D2-954A-B718-1832A3F21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00100"/>
            <a:ext cx="18592799" cy="929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F8B86-5AE3-4D55-AAA3-93BE8AD214D3}"/>
              </a:ext>
            </a:extLst>
          </p:cNvPr>
          <p:cNvSpPr txBox="1"/>
          <p:nvPr/>
        </p:nvSpPr>
        <p:spPr>
          <a:xfrm>
            <a:off x="1" y="0"/>
            <a:ext cx="18288000" cy="1488141"/>
          </a:xfrm>
          <a:prstGeom prst="rect">
            <a:avLst/>
          </a:prstGeom>
          <a:solidFill>
            <a:srgbClr val="00ACC8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182880" tIns="182880" rIns="182880" bIns="182880" rtlCol="0" anchor="ctr">
            <a:noAutofit/>
          </a:bodyPr>
          <a:lstStyle/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bg1"/>
                </a:solidFill>
                <a:latin typeface="Merriweather Sans" pitchFamily="2" charset="77"/>
              </a:rPr>
              <a:t>TNC range (10*7) of listed cord blood units</a:t>
            </a:r>
          </a:p>
          <a:p>
            <a:pPr lvl="1">
              <a:defRPr sz="2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bg1"/>
                </a:solidFill>
                <a:latin typeface="Merriweather Sans" pitchFamily="2" charset="77"/>
              </a:rPr>
              <a:t>WMDA Search &amp; Match Service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225770"/>
            <a:ext cx="2453489" cy="10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973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215</Words>
  <Application>Microsoft Macintosh PowerPoint</Application>
  <PresentationFormat>Custom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Merriweather Sans</vt:lpstr>
      <vt:lpstr>Merriweather Sans Light</vt:lpstr>
      <vt:lpstr>Parcel</vt:lpstr>
      <vt:lpstr>WMDA Global trends report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 Janssens de Vroom | WMDA</dc:creator>
  <cp:lastModifiedBy>Monique Jöris | WMDA</cp:lastModifiedBy>
  <cp:revision>128</cp:revision>
  <dcterms:created xsi:type="dcterms:W3CDTF">2020-05-19T13:34:18Z</dcterms:created>
  <dcterms:modified xsi:type="dcterms:W3CDTF">2023-06-29T07:55:18Z</dcterms:modified>
</cp:coreProperties>
</file>